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FJQLMQ+BookAntiqua-Bold" panose="020B0604020202020204"/>
      <p:regular r:id="rId47"/>
    </p:embeddedFont>
    <p:embeddedFont>
      <p:font typeface="GTMMGE+Arial-BoldMT" panose="020B0604020202020204"/>
      <p:regular r:id="rId48"/>
    </p:embeddedFont>
    <p:embeddedFont>
      <p:font typeface="IVNNRV+ArialMT" panose="020B0604020202020204"/>
      <p:regular r:id="rId49"/>
    </p:embeddedFont>
    <p:embeddedFont>
      <p:font typeface="VVRDCW+BookAntiqua-BoldItalic" panose="020B0604020202020204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un.ibfan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0221" y="1676553"/>
            <a:ext cx="7033249" cy="1005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C00000"/>
                </a:solidFill>
                <a:latin typeface="Calibri"/>
                <a:cs typeface="Calibri"/>
              </a:rPr>
              <a:t>Warning Labels for Front of Pack</a:t>
            </a:r>
          </a:p>
          <a:p>
            <a:pPr marL="1726629" marR="0">
              <a:lnSpc>
                <a:spcPts val="3775"/>
              </a:lnSpc>
              <a:spcBef>
                <a:spcPts val="14"/>
              </a:spcBef>
              <a:spcAft>
                <a:spcPts val="0"/>
              </a:spcAft>
            </a:pPr>
            <a:r>
              <a:rPr sz="4000" b="1" i="1" dirty="0">
                <a:solidFill>
                  <a:srgbClr val="C00000"/>
                </a:solidFill>
                <a:latin typeface="Calibri"/>
                <a:cs typeface="Calibri"/>
              </a:rPr>
              <a:t>Labelling (FOPL)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35971" y="2651974"/>
            <a:ext cx="552226" cy="469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9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4813" y="3090886"/>
            <a:ext cx="8025754" cy="908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560" marR="0">
              <a:lnSpc>
                <a:spcPts val="339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C3300"/>
                </a:solidFill>
                <a:latin typeface="Calibri"/>
                <a:cs typeface="Calibri"/>
              </a:rPr>
              <a:t>Parliamentary Roundtable Discussion on</a:t>
            </a:r>
          </a:p>
          <a:p>
            <a:pPr marL="0" marR="0">
              <a:lnSpc>
                <a:spcPts val="3397"/>
              </a:lnSpc>
              <a:spcBef>
                <a:spcPts val="58"/>
              </a:spcBef>
              <a:spcAft>
                <a:spcPts val="0"/>
              </a:spcAft>
            </a:pPr>
            <a:r>
              <a:rPr sz="3600" b="1" dirty="0">
                <a:solidFill>
                  <a:srgbClr val="CC3300"/>
                </a:solidFill>
                <a:latin typeface="Calibri"/>
                <a:cs typeface="Calibri"/>
              </a:rPr>
              <a:t>‘The Importance of FOPL to control NCDs’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76753" y="4355103"/>
            <a:ext cx="6183537" cy="122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6171" marR="0">
              <a:lnSpc>
                <a:spcPts val="169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Dr. Arun Gupta MD Ped.</a:t>
            </a:r>
          </a:p>
          <a:p>
            <a:pPr marL="348778" marR="0">
              <a:lnSpc>
                <a:spcPts val="1698"/>
              </a:lnSpc>
              <a:spcBef>
                <a:spcPts val="86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Convener , Nutrition Advocacy in Public Interest (NAPi) ,</a:t>
            </a:r>
          </a:p>
          <a:p>
            <a:pPr marL="0" marR="0">
              <a:lnSpc>
                <a:spcPts val="1698"/>
              </a:lnSpc>
              <a:spcBef>
                <a:spcPts val="81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Former member of PM’s Council on India’s Nutrition Challenges</a:t>
            </a:r>
          </a:p>
          <a:p>
            <a:pPr marL="1913203" marR="0">
              <a:lnSpc>
                <a:spcPts val="1698"/>
              </a:lnSpc>
              <a:spcBef>
                <a:spcPts val="861"/>
              </a:spcBef>
              <a:spcAft>
                <a:spcPts val="0"/>
              </a:spcAft>
            </a:pP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arun.ibfan@gmail.com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64824" y="5645296"/>
            <a:ext cx="2364643" cy="26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Date: March </a:t>
            </a:r>
            <a:r>
              <a:rPr sz="1800" b="1" spc="-25" dirty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sz="1800" b="1" baseline="29999" dirty="0">
                <a:solidFill>
                  <a:srgbClr val="000000"/>
                </a:solidFill>
                <a:latin typeface="Calibri"/>
                <a:cs typeface="Calibri"/>
              </a:rPr>
              <a:t>th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, 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51683" y="5980703"/>
            <a:ext cx="3616513" cy="253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Venue: Constitution Club, New Delhi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25" y="404126"/>
            <a:ext cx="8471636" cy="800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Calamity on Human Health by increased consumtion of</a:t>
            </a:r>
          </a:p>
          <a:p>
            <a:pPr marL="0" marR="0">
              <a:lnSpc>
                <a:spcPts val="2642"/>
              </a:lnSpc>
              <a:spcBef>
                <a:spcPts val="767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UPFs: Scientific Evidence has shown strong links to NCDs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6615700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400" spc="-1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400" spc="-1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400" spc="-1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death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25" y="1716765"/>
            <a:ext cx="3025581" cy="39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1"/>
              </a:lnSpc>
              <a:spcBef>
                <a:spcPts val="0"/>
              </a:spcBef>
              <a:spcAft>
                <a:spcPts val="0"/>
              </a:spcAft>
            </a:pP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Important findings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25" y="2185258"/>
            <a:ext cx="8172597" cy="229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7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3050" spc="8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sz="3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meta-analysis</a:t>
            </a:r>
            <a:r>
              <a:rPr sz="3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  <a:r>
              <a:rPr sz="3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association</a:t>
            </a:r>
          </a:p>
          <a:p>
            <a:pPr marL="342900" marR="0">
              <a:lnSpc>
                <a:spcPts val="2831"/>
              </a:lnSpc>
              <a:spcBef>
                <a:spcPts val="703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3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UPF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selected</a:t>
            </a:r>
            <a:r>
              <a:rPr sz="3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UPF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processed</a:t>
            </a:r>
          </a:p>
          <a:p>
            <a:pPr marL="342900" marR="0">
              <a:lnSpc>
                <a:spcPts val="2831"/>
              </a:lnSpc>
              <a:spcBef>
                <a:spcPts val="768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foods</a:t>
            </a:r>
            <a:r>
              <a:rPr sz="3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intakes</a:t>
            </a:r>
            <a:r>
              <a:rPr sz="3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3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all-cause</a:t>
            </a:r>
            <a:r>
              <a:rPr sz="3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mortality.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Compared</a:t>
            </a:r>
          </a:p>
          <a:p>
            <a:pPr marL="342900" marR="0">
              <a:lnSpc>
                <a:spcPts val="2831"/>
              </a:lnSpc>
              <a:spcBef>
                <a:spcPts val="768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0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3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consumption,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consumption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UPF</a:t>
            </a:r>
          </a:p>
          <a:p>
            <a:pPr marL="342900" marR="0">
              <a:lnSpc>
                <a:spcPts val="2831"/>
              </a:lnSpc>
              <a:spcBef>
                <a:spcPts val="768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increased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death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sz="3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3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29%.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25" y="4547458"/>
            <a:ext cx="8106240" cy="1377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7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3050" spc="8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Compared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0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3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consumption,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</a:p>
          <a:p>
            <a:pPr marL="342900" marR="0">
              <a:lnSpc>
                <a:spcPts val="2831"/>
              </a:lnSpc>
              <a:spcBef>
                <a:spcPts val="703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consumption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sugar</a:t>
            </a:r>
            <a:r>
              <a:rPr sz="3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sweetened</a:t>
            </a:r>
            <a:r>
              <a:rPr sz="3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beverages(SSB)</a:t>
            </a:r>
          </a:p>
          <a:p>
            <a:pPr marL="342900" marR="0">
              <a:lnSpc>
                <a:spcPts val="2831"/>
              </a:lnSpc>
              <a:spcBef>
                <a:spcPts val="768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increased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death</a:t>
            </a:r>
            <a:r>
              <a:rPr sz="3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sz="3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300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11%.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250751"/>
            <a:ext cx="7741511" cy="1018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97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Unhealthy</a:t>
            </a:r>
            <a:r>
              <a:rPr sz="3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3600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Stronly</a:t>
            </a:r>
            <a:r>
              <a:rPr sz="3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linked</a:t>
            </a:r>
            <a:r>
              <a:rPr sz="3600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600" spc="-8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NCDs</a:t>
            </a:r>
          </a:p>
          <a:p>
            <a:pPr marL="0" marR="0">
              <a:lnSpc>
                <a:spcPts val="3397"/>
              </a:lnSpc>
              <a:spcBef>
                <a:spcPts val="922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3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damages</a:t>
            </a:r>
            <a:r>
              <a:rPr sz="3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600" spc="-8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3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1438" y="5731750"/>
            <a:ext cx="8693832" cy="163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https://theconversation.com/ultra-processed-foods-are-trashing-our-health-and-the-planet-180115?utm_source=twitter&amp;utm_medium=bylinetwitterbutton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192983"/>
            <a:ext cx="7218131" cy="979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IVNNRV+ArialMT"/>
                <a:cs typeface="IVNNRV+ArialMT"/>
              </a:rPr>
              <a:t>Rising</a:t>
            </a:r>
            <a:r>
              <a:rPr sz="3200" spc="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IVNNRV+ArialMT"/>
                <a:cs typeface="IVNNRV+ArialMT"/>
              </a:rPr>
              <a:t>Obesity</a:t>
            </a:r>
            <a:r>
              <a:rPr sz="3200" spc="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IVNNRV+ArialMT"/>
                <a:cs typeface="IVNNRV+ArialMT"/>
              </a:rPr>
              <a:t>in</a:t>
            </a:r>
            <a:r>
              <a:rPr sz="3200" spc="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IVNNRV+ArialMT"/>
                <a:cs typeface="IVNNRV+ArialMT"/>
              </a:rPr>
              <a:t>India</a:t>
            </a:r>
            <a:r>
              <a:rPr sz="3200" spc="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IVNNRV+ArialMT"/>
                <a:cs typeface="IVNNRV+ArialMT"/>
              </a:rPr>
              <a:t>both</a:t>
            </a:r>
            <a:r>
              <a:rPr sz="3200" spc="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IVNNRV+ArialMT"/>
                <a:cs typeface="IVNNRV+ArialMT"/>
              </a:rPr>
              <a:t>in</a:t>
            </a:r>
            <a:r>
              <a:rPr sz="3200" spc="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IVNNRV+ArialMT"/>
                <a:cs typeface="IVNNRV+ArialMT"/>
              </a:rPr>
              <a:t>men</a:t>
            </a:r>
            <a:r>
              <a:rPr sz="3200" spc="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IVNNRV+ArialMT"/>
                <a:cs typeface="IVNNRV+ArialMT"/>
              </a:rPr>
              <a:t>and</a:t>
            </a:r>
          </a:p>
          <a:p>
            <a:pPr marL="0" marR="0">
              <a:lnSpc>
                <a:spcPts val="3575"/>
              </a:lnSpc>
              <a:spcBef>
                <a:spcPts val="214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IVNNRV+ArialMT"/>
                <a:cs typeface="IVNNRV+ArialMT"/>
              </a:rPr>
              <a:t>women</a:t>
            </a:r>
            <a:r>
              <a:rPr sz="3200" spc="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IVNNRV+ArialMT"/>
                <a:cs typeface="IVNNRV+ArialMT"/>
              </a:rPr>
              <a:t>2015-2020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3644" y="190208"/>
            <a:ext cx="7805165" cy="139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Calamity of Human Health in the form of Non</a:t>
            </a:r>
          </a:p>
          <a:p>
            <a:pPr marL="122733" marR="0">
              <a:lnSpc>
                <a:spcPts val="3020"/>
              </a:lnSpc>
              <a:spcBef>
                <a:spcPts val="869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Communicable diseases : Diabetes, Cancers,</a:t>
            </a:r>
          </a:p>
          <a:p>
            <a:pPr marL="243482" marR="0">
              <a:lnSpc>
                <a:spcPts val="3020"/>
              </a:lnSpc>
              <a:spcBef>
                <a:spcPts val="819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Heart Disease</a:t>
            </a:r>
            <a:r>
              <a:rPr sz="3200" b="1" spc="7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Hypertension and mortality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9148" y="1699148"/>
            <a:ext cx="3241824" cy="643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204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595959"/>
                </a:solidFill>
                <a:latin typeface="GTMMGE+Arial-BoldMT"/>
                <a:cs typeface="GTMMGE+Arial-BoldMT"/>
              </a:rPr>
              <a:t>Total annual deaths in India is</a:t>
            </a:r>
          </a:p>
          <a:p>
            <a:pPr marL="0" marR="0">
              <a:lnSpc>
                <a:spcPts val="1564"/>
              </a:lnSpc>
              <a:spcBef>
                <a:spcPts val="35"/>
              </a:spcBef>
              <a:spcAft>
                <a:spcPts val="0"/>
              </a:spcAft>
            </a:pPr>
            <a:r>
              <a:rPr sz="1400" b="1" dirty="0">
                <a:solidFill>
                  <a:srgbClr val="595959"/>
                </a:solidFill>
                <a:latin typeface="GTMMGE+Arial-BoldMT"/>
                <a:cs typeface="GTMMGE+Arial-BoldMT"/>
              </a:rPr>
              <a:t>approximately 9 Million &amp;</a:t>
            </a:r>
            <a:r>
              <a:rPr sz="1400" b="1" spc="385" dirty="0">
                <a:solidFill>
                  <a:srgbClr val="595959"/>
                </a:solidFill>
                <a:latin typeface="GTMMGE+Arial-BoldMT"/>
                <a:cs typeface="GTMMGE+Arial-BoldMT"/>
              </a:rPr>
              <a:t> </a:t>
            </a:r>
            <a:r>
              <a:rPr sz="1400" b="1" dirty="0">
                <a:solidFill>
                  <a:srgbClr val="595959"/>
                </a:solidFill>
                <a:latin typeface="GTMMGE+Arial-BoldMT"/>
                <a:cs typeface="GTMMGE+Arial-BoldMT"/>
              </a:rPr>
              <a:t>Estimated</a:t>
            </a:r>
          </a:p>
          <a:p>
            <a:pPr marL="107156" marR="0">
              <a:lnSpc>
                <a:spcPts val="1564"/>
              </a:lnSpc>
              <a:spcBef>
                <a:spcPts val="35"/>
              </a:spcBef>
              <a:spcAft>
                <a:spcPts val="0"/>
              </a:spcAft>
            </a:pPr>
            <a:r>
              <a:rPr sz="1400" b="1" dirty="0">
                <a:solidFill>
                  <a:srgbClr val="595959"/>
                </a:solidFill>
                <a:latin typeface="GTMMGE+Arial-BoldMT"/>
                <a:cs typeface="GTMMGE+Arial-BoldMT"/>
              </a:rPr>
              <a:t>Deaths due to NCD'S is 5.8 Million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75783" y="4046910"/>
            <a:ext cx="725301" cy="45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718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404040"/>
                </a:solidFill>
                <a:latin typeface="GTMMGE+Arial-BoldMT"/>
                <a:cs typeface="GTMMGE+Arial-BoldMT"/>
              </a:rPr>
              <a:t>5.8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b="1" dirty="0">
                <a:solidFill>
                  <a:srgbClr val="404040"/>
                </a:solidFill>
                <a:latin typeface="GTMMGE+Arial-BoldMT"/>
                <a:cs typeface="GTMMGE+Arial-BoldMT"/>
              </a:rPr>
              <a:t>million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8877" y="5839209"/>
            <a:ext cx="276155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95959"/>
                </a:solidFill>
                <a:latin typeface="GTMMGE+Arial-BoldMT"/>
                <a:cs typeface="GTMMGE+Arial-BoldMT"/>
              </a:rPr>
              <a:t>Total deaths</a:t>
            </a:r>
            <a:r>
              <a:rPr sz="1200" b="1" spc="1339" dirty="0">
                <a:solidFill>
                  <a:srgbClr val="595959"/>
                </a:solidFill>
                <a:latin typeface="GTMMGE+Arial-BoldMT"/>
                <a:cs typeface="GTMMGE+Arial-BoldMT"/>
              </a:rPr>
              <a:t> </a:t>
            </a:r>
            <a:r>
              <a:rPr sz="1200" b="1" dirty="0">
                <a:solidFill>
                  <a:srgbClr val="595959"/>
                </a:solidFill>
                <a:latin typeface="GTMMGE+Arial-BoldMT"/>
                <a:cs typeface="GTMMGE+Arial-BoldMT"/>
              </a:rPr>
              <a:t>Deaths due to NCD's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2562" y="1871024"/>
            <a:ext cx="6807007" cy="2346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694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CC3300"/>
                </a:solidFill>
                <a:latin typeface="Calibri"/>
                <a:cs typeface="Calibri"/>
              </a:rPr>
              <a:t>Policy Objective should be to</a:t>
            </a:r>
          </a:p>
          <a:p>
            <a:pPr marL="531192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b="1" dirty="0">
                <a:solidFill>
                  <a:srgbClr val="CC3300"/>
                </a:solidFill>
                <a:latin typeface="Calibri"/>
                <a:cs typeface="Calibri"/>
              </a:rPr>
              <a:t>reduce and slow down the</a:t>
            </a:r>
          </a:p>
          <a:p>
            <a:pPr marL="0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b="1" dirty="0">
                <a:solidFill>
                  <a:srgbClr val="CC3300"/>
                </a:solidFill>
                <a:latin typeface="Calibri"/>
                <a:cs typeface="Calibri"/>
              </a:rPr>
              <a:t>consumption of unhealthy food</a:t>
            </a:r>
          </a:p>
          <a:p>
            <a:pPr marL="2390997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b="1" dirty="0">
                <a:solidFill>
                  <a:srgbClr val="CC3300"/>
                </a:solidFill>
                <a:latin typeface="Calibri"/>
                <a:cs typeface="Calibri"/>
              </a:rPr>
              <a:t>products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504040"/>
            <a:ext cx="8024057" cy="517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4000" spc="-9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policies</a:t>
            </a:r>
            <a:r>
              <a:rPr sz="4000" spc="-9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options</a:t>
            </a:r>
            <a:r>
              <a:rPr sz="4000" spc="-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consideration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25" y="1658387"/>
            <a:ext cx="352611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Restrict</a:t>
            </a:r>
            <a:r>
              <a:rPr sz="32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marketing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25" y="2222267"/>
            <a:ext cx="8159173" cy="1056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Increasing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taxes</a:t>
            </a:r>
            <a:r>
              <a:rPr sz="32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foods</a:t>
            </a:r>
          </a:p>
          <a:p>
            <a:pPr marL="0" marR="0">
              <a:lnSpc>
                <a:spcPts val="3575"/>
              </a:lnSpc>
              <a:spcBef>
                <a:spcPts val="8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Front</a:t>
            </a:r>
            <a:r>
              <a:rPr sz="32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pack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labelling</a:t>
            </a:r>
            <a:r>
              <a:rPr sz="32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cut</a:t>
            </a:r>
            <a:r>
              <a:rPr sz="32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5168401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FOPL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4400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r>
              <a:rPr sz="4400" spc="-1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199240"/>
            <a:ext cx="8071967" cy="1127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score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Star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Rating</a:t>
            </a:r>
          </a:p>
          <a:p>
            <a:pPr marL="0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Aus/NZ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199240"/>
            <a:ext cx="6537142" cy="1127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Warning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labels</a:t>
            </a:r>
            <a:r>
              <a:rPr sz="4000" spc="-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4000" spc="-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000" spc="-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Latin</a:t>
            </a:r>
          </a:p>
          <a:p>
            <a:pPr marL="0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1458" y="32203"/>
            <a:ext cx="7310413" cy="139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92" marR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200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talking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3200" spc="-7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pacakged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foods</a:t>
            </a:r>
          </a:p>
          <a:p>
            <a:pPr marL="0" marR="0">
              <a:lnSpc>
                <a:spcPts val="3020"/>
              </a:lnSpc>
              <a:spcBef>
                <a:spcPts val="869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Ultra-processed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products(UPFs)</a:t>
            </a:r>
          </a:p>
          <a:p>
            <a:pPr marL="597396" marR="0">
              <a:lnSpc>
                <a:spcPts val="3020"/>
              </a:lnSpc>
              <a:spcBef>
                <a:spcPts val="819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usually</a:t>
            </a:r>
            <a:r>
              <a:rPr sz="3200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sugar/salt</a:t>
            </a:r>
            <a:r>
              <a:rPr sz="3200" spc="-7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200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bad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fats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1380504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Israel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302262"/>
            <a:ext cx="7582248" cy="90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FSSAI</a:t>
            </a:r>
            <a:r>
              <a:rPr sz="3200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chooses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Star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Rating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experts</a:t>
            </a:r>
          </a:p>
          <a:p>
            <a:pPr marL="0" marR="0">
              <a:lnSpc>
                <a:spcPts val="3020"/>
              </a:lnSpc>
              <a:spcBef>
                <a:spcPts val="869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consumers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prefer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Warning</a:t>
            </a:r>
            <a:r>
              <a:rPr sz="3200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labels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199240"/>
            <a:ext cx="5810861" cy="1127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4000" spc="-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4000" spc="-9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4000" spc="-9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reducing</a:t>
            </a:r>
          </a:p>
          <a:p>
            <a:pPr marL="0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000" spc="-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UPF?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25" y="1658387"/>
            <a:ext cx="7262088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FF"/>
                </a:solidFill>
                <a:latin typeface="IVNNRV+ArialMT"/>
                <a:cs typeface="IVNNRV+ArialMT"/>
              </a:rPr>
              <a:t>•</a:t>
            </a:r>
            <a:r>
              <a:rPr sz="3200" spc="7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Ability</a:t>
            </a:r>
            <a:r>
              <a:rPr sz="3200" spc="-7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identify</a:t>
            </a:r>
            <a:r>
              <a:rPr sz="3200" spc="-10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32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nutrient</a:t>
            </a:r>
            <a:r>
              <a:rPr sz="32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concern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25" y="2222267"/>
            <a:ext cx="7845955" cy="972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FF"/>
                </a:solidFill>
                <a:latin typeface="IVNNRV+ArialMT"/>
                <a:cs typeface="IVNNRV+ArialMT"/>
              </a:rPr>
              <a:t>•</a:t>
            </a:r>
            <a:r>
              <a:rPr sz="3200" spc="7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Need</a:t>
            </a:r>
            <a:r>
              <a:rPr sz="3200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do</a:t>
            </a:r>
            <a:r>
              <a:rPr sz="3200" spc="-7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it</a:t>
            </a:r>
            <a:r>
              <a:rPr sz="3200" spc="-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quickly</a:t>
            </a:r>
            <a:r>
              <a:rPr sz="3200" spc="-98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easily</a:t>
            </a:r>
            <a:r>
              <a:rPr sz="32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catches</a:t>
            </a:r>
            <a:r>
              <a:rPr sz="32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</a:p>
          <a:p>
            <a:pPr marL="342900" marR="0">
              <a:lnSpc>
                <a:spcPts val="3020"/>
              </a:lnSpc>
              <a:spcBef>
                <a:spcPts val="761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attention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25" y="3273827"/>
            <a:ext cx="6691124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3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60%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changed</a:t>
            </a:r>
            <a:r>
              <a:rPr sz="32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32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Uruguay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25" y="3837706"/>
            <a:ext cx="7067419" cy="1460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FF"/>
                </a:solidFill>
                <a:latin typeface="IVNNRV+ArialMT"/>
                <a:cs typeface="IVNNRV+ArialMT"/>
              </a:rPr>
              <a:t>•</a:t>
            </a:r>
            <a:r>
              <a:rPr sz="3200" spc="7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Experimental</a:t>
            </a:r>
            <a:r>
              <a:rPr sz="3200" spc="-7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studies</a:t>
            </a:r>
            <a:r>
              <a:rPr sz="3200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that</a:t>
            </a:r>
            <a:r>
              <a:rPr sz="3200" spc="-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measured</a:t>
            </a:r>
          </a:p>
          <a:p>
            <a:pPr marL="342900" marR="0">
              <a:lnSpc>
                <a:spcPts val="3020"/>
              </a:lnSpc>
              <a:spcBef>
                <a:spcPts val="761"/>
              </a:spcBef>
              <a:spcAft>
                <a:spcPts val="0"/>
              </a:spcAft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objectively</a:t>
            </a:r>
            <a:r>
              <a:rPr sz="3200" spc="-7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clearly</a:t>
            </a:r>
            <a:r>
              <a:rPr sz="3200" spc="-7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point</a:t>
            </a:r>
            <a:r>
              <a:rPr sz="3200" spc="-7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out</a:t>
            </a:r>
            <a:r>
              <a:rPr sz="3200" spc="-7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that</a:t>
            </a:r>
            <a:r>
              <a:rPr sz="3200" spc="-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it’s</a:t>
            </a:r>
            <a:r>
              <a:rPr sz="3200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3020"/>
              </a:lnSpc>
              <a:spcBef>
                <a:spcPts val="819"/>
              </a:spcBef>
              <a:spcAft>
                <a:spcPts val="0"/>
              </a:spcAft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warning</a:t>
            </a:r>
            <a:r>
              <a:rPr sz="3200" spc="-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label</a:t>
            </a:r>
            <a:r>
              <a:rPr sz="3200" spc="-7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that</a:t>
            </a:r>
            <a:r>
              <a:rPr sz="3200" spc="-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qualifies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199240"/>
            <a:ext cx="7278313" cy="1127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4000" spc="-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decision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4000" spc="-9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dominated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</a:p>
          <a:p>
            <a:pPr marL="0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5583999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HSR</a:t>
            </a:r>
            <a:r>
              <a:rPr sz="4400" spc="-1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V/S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Warning</a:t>
            </a:r>
            <a:r>
              <a:rPr sz="4400" spc="-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Labels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3831" y="422905"/>
            <a:ext cx="6371980" cy="1018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9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How HSR is manipulabel -Sydney</a:t>
            </a:r>
          </a:p>
          <a:p>
            <a:pPr marL="0" marR="0">
              <a:lnSpc>
                <a:spcPts val="3397"/>
              </a:lnSpc>
              <a:spcBef>
                <a:spcPts val="922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Morning Herald -</a:t>
            </a:r>
            <a:r>
              <a:rPr sz="3600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March 1, 2018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36303" y="2839638"/>
            <a:ext cx="2048068" cy="1899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Nestle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accused</a:t>
            </a:r>
          </a:p>
          <a:p>
            <a:pPr marL="0" marR="0">
              <a:lnSpc>
                <a:spcPts val="1698"/>
              </a:lnSpc>
              <a:spcBef>
                <a:spcPts val="461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manipulating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698"/>
              </a:lnSpc>
              <a:spcBef>
                <a:spcPts val="411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“health</a:t>
            </a:r>
          </a:p>
          <a:p>
            <a:pPr marL="0" marR="0">
              <a:lnSpc>
                <a:spcPts val="1698"/>
              </a:lnSpc>
              <a:spcBef>
                <a:spcPts val="461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washing”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sugary</a:t>
            </a:r>
          </a:p>
          <a:p>
            <a:pPr marL="0" marR="0">
              <a:lnSpc>
                <a:spcPts val="1698"/>
              </a:lnSpc>
              <a:spcBef>
                <a:spcPts val="411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product.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1800"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own,</a:t>
            </a:r>
          </a:p>
          <a:p>
            <a:pPr marL="0" marR="0">
              <a:lnSpc>
                <a:spcPts val="1698"/>
              </a:lnSpc>
              <a:spcBef>
                <a:spcPts val="461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Milo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scored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paltry</a:t>
            </a:r>
          </a:p>
          <a:p>
            <a:pPr marL="0" marR="0">
              <a:lnSpc>
                <a:spcPts val="1698"/>
              </a:lnSpc>
              <a:spcBef>
                <a:spcPts val="461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1.5</a:t>
            </a:r>
            <a:r>
              <a:rPr sz="1800" spc="-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stars.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199240"/>
            <a:ext cx="7495389" cy="1127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Scientific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favours</a:t>
            </a:r>
            <a:r>
              <a:rPr sz="4000" spc="-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Warning</a:t>
            </a:r>
          </a:p>
          <a:p>
            <a:pPr marL="0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Label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199240"/>
            <a:ext cx="6956283" cy="1127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Warning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Label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Works</a:t>
            </a:r>
            <a:r>
              <a:rPr sz="4000" spc="-9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4000" spc="-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IIPS</a:t>
            </a:r>
          </a:p>
          <a:p>
            <a:pPr marL="0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Mumbai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UNC</a:t>
            </a:r>
            <a:r>
              <a:rPr sz="4000" spc="-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March</a:t>
            </a:r>
            <a:r>
              <a:rPr sz="4000" spc="-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250751"/>
            <a:ext cx="7727728" cy="1018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97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3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Warning</a:t>
            </a:r>
            <a:r>
              <a:rPr sz="3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Label</a:t>
            </a:r>
            <a:r>
              <a:rPr sz="3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3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found</a:t>
            </a:r>
            <a:r>
              <a:rPr sz="3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600" spc="-8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disrupt</a:t>
            </a:r>
          </a:p>
          <a:p>
            <a:pPr marL="0" marR="0">
              <a:lnSpc>
                <a:spcPts val="3397"/>
              </a:lnSpc>
              <a:spcBef>
                <a:spcPts val="922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3600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600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unhealthy</a:t>
            </a:r>
            <a:r>
              <a:rPr sz="3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foods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5502010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AIIMS</a:t>
            </a:r>
            <a:r>
              <a:rPr sz="4400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3510851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4400" spc="-10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4400" spc="-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UPFs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6458367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IIM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Ahmedabad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3434854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4910379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r>
              <a:rPr sz="4400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400" spc="-1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IIM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4910379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r>
              <a:rPr sz="4400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400" spc="-1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IIM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7603421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Concludes</a:t>
            </a:r>
            <a:r>
              <a:rPr sz="4400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recommends</a:t>
            </a:r>
            <a:r>
              <a:rPr sz="4400" spc="-10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HSR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302262"/>
            <a:ext cx="8040442" cy="90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Engaging</a:t>
            </a:r>
            <a:r>
              <a:rPr sz="3200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Experts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Scientists</a:t>
            </a:r>
            <a:r>
              <a:rPr sz="3200" spc="64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3020"/>
              </a:lnSpc>
              <a:spcBef>
                <a:spcPts val="869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Globe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3200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Australia,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Chile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7768263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r>
              <a:rPr sz="4400" spc="-10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4400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Uruguay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Expert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7720849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Countries</a:t>
            </a:r>
            <a:r>
              <a:rPr sz="4400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4400" spc="-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mandatory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labels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6587174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FOPL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Examples</a:t>
            </a:r>
            <a:r>
              <a:rPr sz="4400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4400" spc="-10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Mexico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3668029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Ideas</a:t>
            </a:r>
            <a:r>
              <a:rPr sz="4400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4400" spc="-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25" y="1586496"/>
            <a:ext cx="8047772" cy="3244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2750" spc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Write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700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Hon.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Minister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Consumers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Affairs</a:t>
            </a:r>
          </a:p>
          <a:p>
            <a:pPr marL="342900" marR="0">
              <a:lnSpc>
                <a:spcPts val="25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Minister</a:t>
            </a:r>
            <a:r>
              <a:rPr sz="2700" spc="5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700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prevail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FSSAI</a:t>
            </a:r>
            <a:r>
              <a:rPr sz="27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7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Warning</a:t>
            </a:r>
            <a:r>
              <a:rPr sz="2700" spc="-6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FOPL,</a:t>
            </a:r>
          </a:p>
          <a:p>
            <a:pPr marL="342900" marR="0">
              <a:lnSpc>
                <a:spcPts val="2548"/>
              </a:lnSpc>
              <a:spcBef>
                <a:spcPts val="93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27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2700" spc="-6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mandatory</a:t>
            </a:r>
            <a:r>
              <a:rPr sz="2700" spc="-10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7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allow</a:t>
            </a:r>
            <a:r>
              <a:rPr sz="2700" spc="-6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1-2</a:t>
            </a:r>
            <a:r>
              <a:rPr sz="2700" spc="-6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years</a:t>
            </a:r>
            <a:r>
              <a:rPr sz="2700" spc="-16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342900" marR="0">
              <a:lnSpc>
                <a:spcPts val="2548"/>
              </a:lnSpc>
              <a:spcBef>
                <a:spcPts val="93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changeover.</a:t>
            </a:r>
          </a:p>
          <a:p>
            <a:pPr marL="0" marR="0">
              <a:lnSpc>
                <a:spcPts val="3072"/>
              </a:lnSpc>
              <a:spcBef>
                <a:spcPts val="79"/>
              </a:spcBef>
              <a:spcAft>
                <a:spcPts val="0"/>
              </a:spcAft>
            </a:pPr>
            <a:r>
              <a:rPr sz="275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2750" spc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ensure</a:t>
            </a:r>
            <a:r>
              <a:rPr sz="27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Right</a:t>
            </a:r>
            <a:r>
              <a:rPr sz="2700" spc="-6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2700" spc="-6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sz="2700" spc="-6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informed</a:t>
            </a:r>
            <a:r>
              <a:rPr sz="2700" spc="-6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2700" spc="-6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protect</a:t>
            </a:r>
            <a:r>
              <a:rPr sz="2700" spc="-6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FF"/>
                </a:solidFill>
                <a:latin typeface="Calibri"/>
                <a:cs typeface="Calibri"/>
              </a:rPr>
              <a:t>health</a:t>
            </a:r>
          </a:p>
          <a:p>
            <a:pPr marL="342900" marR="0">
              <a:lnSpc>
                <a:spcPts val="25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Hon.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SC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observed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2700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direction.</a:t>
            </a:r>
          </a:p>
          <a:p>
            <a:pPr marL="0" marR="0">
              <a:lnSpc>
                <a:spcPts val="3072"/>
              </a:lnSpc>
              <a:spcBef>
                <a:spcPts val="79"/>
              </a:spcBef>
              <a:spcAft>
                <a:spcPts val="0"/>
              </a:spcAft>
            </a:pPr>
            <a:r>
              <a:rPr sz="275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2750" spc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Write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opinion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piece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mainstream</a:t>
            </a:r>
            <a:r>
              <a:rPr sz="27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media</a:t>
            </a:r>
          </a:p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2750" spc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Raise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2700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issue</a:t>
            </a:r>
            <a:r>
              <a:rPr sz="27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Zero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Hour</a:t>
            </a:r>
            <a:r>
              <a:rPr sz="27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Parliament,</a:t>
            </a:r>
          </a:p>
          <a:p>
            <a:pPr marL="342900" marR="0">
              <a:lnSpc>
                <a:spcPts val="2548"/>
              </a:lnSpc>
              <a:spcBef>
                <a:spcPts val="5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starred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7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unstarred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question.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25" y="4803152"/>
            <a:ext cx="8033080" cy="115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2750" spc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Propose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parliamentary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legislation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700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</a:p>
          <a:p>
            <a:pPr marL="342900" marR="0">
              <a:lnSpc>
                <a:spcPts val="25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marketing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UPFs</a:t>
            </a:r>
            <a:r>
              <a:rPr sz="27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operationalize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warning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FOPL.</a:t>
            </a:r>
          </a:p>
          <a:p>
            <a:pPr marL="0" marR="0">
              <a:lnSpc>
                <a:spcPts val="3072"/>
              </a:lnSpc>
              <a:spcBef>
                <a:spcPts val="79"/>
              </a:spcBef>
              <a:spcAft>
                <a:spcPts val="0"/>
              </a:spcAft>
            </a:pPr>
            <a:r>
              <a:rPr sz="2750" dirty="0">
                <a:solidFill>
                  <a:srgbClr val="000000"/>
                </a:solidFill>
                <a:latin typeface="IVNNRV+ArialMT"/>
                <a:cs typeface="IVNNRV+ArialMT"/>
              </a:rPr>
              <a:t>•</a:t>
            </a:r>
            <a:r>
              <a:rPr sz="2750" spc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700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700" spc="-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office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7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home.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5303078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Aggressively</a:t>
            </a:r>
            <a:r>
              <a:rPr sz="4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Marketed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39524"/>
            <a:ext cx="8019116" cy="105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#Apples</a:t>
            </a:r>
            <a:r>
              <a:rPr sz="2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#Oranges</a:t>
            </a:r>
            <a:r>
              <a:rPr sz="2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400" spc="-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Unprocessed</a:t>
            </a:r>
            <a:r>
              <a:rPr sz="2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food)</a:t>
            </a:r>
            <a:r>
              <a:rPr sz="2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replaces</a:t>
            </a:r>
            <a:r>
              <a:rPr sz="2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Cakes</a:t>
            </a:r>
          </a:p>
          <a:p>
            <a:pPr marL="0" marR="0">
              <a:lnSpc>
                <a:spcPts val="2265"/>
              </a:lnSpc>
              <a:spcBef>
                <a:spcPts val="564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(ultra-processed</a:t>
            </a:r>
            <a:r>
              <a:rPr sz="2400" spc="-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2400" spc="-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product)</a:t>
            </a:r>
          </a:p>
          <a:p>
            <a:pPr marL="0" marR="0">
              <a:lnSpc>
                <a:spcPts val="2265"/>
              </a:lnSpc>
              <a:spcBef>
                <a:spcPts val="614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#Birthday</a:t>
            </a:r>
            <a:r>
              <a:rPr sz="2400" spc="-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#Celebrations</a:t>
            </a:r>
            <a:r>
              <a:rPr sz="2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400" spc="-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Office-</a:t>
            </a:r>
            <a:r>
              <a:rPr sz="2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#Change</a:t>
            </a:r>
            <a:r>
              <a:rPr sz="2400" spc="-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begins</a:t>
            </a:r>
            <a:r>
              <a:rPr sz="24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home.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3632" y="2298814"/>
            <a:ext cx="5681513" cy="1236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CC3300"/>
                </a:solidFill>
                <a:latin typeface="Calibri"/>
                <a:cs typeface="Calibri"/>
              </a:rPr>
              <a:t>Thank you for your kind</a:t>
            </a:r>
          </a:p>
          <a:p>
            <a:pPr marL="1445741" marR="0">
              <a:lnSpc>
                <a:spcPts val="4152"/>
              </a:lnSpc>
              <a:spcBef>
                <a:spcPts val="1077"/>
              </a:spcBef>
              <a:spcAft>
                <a:spcPts val="0"/>
              </a:spcAft>
            </a:pPr>
            <a:r>
              <a:rPr sz="4400" b="1" dirty="0">
                <a:solidFill>
                  <a:srgbClr val="CC3300"/>
                </a:solidFill>
                <a:latin typeface="Calibri"/>
                <a:cs typeface="Calibri"/>
              </a:rPr>
              <a:t>attention !!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199240"/>
            <a:ext cx="8167907" cy="1127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Consumers</a:t>
            </a:r>
            <a:r>
              <a:rPr sz="4000" spc="-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Struggle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4000" spc="-9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harmful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nutrient</a:t>
            </a:r>
            <a:r>
              <a:rPr sz="4000" spc="-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483008"/>
            <a:ext cx="4917848" cy="565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5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Zero</a:t>
            </a:r>
            <a:r>
              <a:rPr sz="4400" spc="-1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Sugar</a:t>
            </a:r>
            <a:r>
              <a:rPr sz="4400" spc="-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Coca</a:t>
            </a:r>
            <a:r>
              <a:rPr sz="4400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Cola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199240"/>
            <a:ext cx="7494266" cy="1127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Struggle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4000" spc="-9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harmful</a:t>
            </a:r>
          </a:p>
          <a:p>
            <a:pPr marL="0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nutrient</a:t>
            </a:r>
            <a:r>
              <a:rPr sz="4000" spc="-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68" y="382002"/>
            <a:ext cx="7895885" cy="862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Rising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Sales</a:t>
            </a:r>
            <a:r>
              <a:rPr sz="2800" spc="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-Consumption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of</a:t>
            </a:r>
            <a:r>
              <a:rPr sz="2800" spc="7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Unhealthy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foods</a:t>
            </a:r>
            <a:r>
              <a:rPr sz="2800" spc="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at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the</a:t>
            </a:r>
            <a:r>
              <a:rPr sz="2800" spc="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expense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of</a:t>
            </a:r>
            <a:r>
              <a:rPr sz="2800" spc="7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real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or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minimally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processed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IVNNRV+ArialMT"/>
                <a:cs typeface="IVNNRV+ArialMT"/>
              </a:rPr>
              <a:t>foods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" y="199240"/>
            <a:ext cx="8627364" cy="1127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Rising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000" spc="-9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beverages</a:t>
            </a:r>
            <a:r>
              <a:rPr sz="4000" spc="-9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3775"/>
              </a:lnSpc>
              <a:spcBef>
                <a:spcPts val="1024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Euromonitor</a:t>
            </a:r>
            <a:r>
              <a:rPr sz="4000"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2019)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9264" y="6263622"/>
            <a:ext cx="1320651" cy="51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FJQLMQ+BookAntiqua-Bold"/>
                <a:cs typeface="FJQLMQ+BookAntiqua-Bold"/>
              </a:rPr>
              <a:t>NAP</a:t>
            </a:r>
            <a:r>
              <a:rPr sz="3600" b="1" dirty="0">
                <a:solidFill>
                  <a:srgbClr val="000000"/>
                </a:solidFill>
                <a:latin typeface="VVRDCW+BookAntiqua-BoldItalic"/>
                <a:cs typeface="VVRDCW+BookAntiqua-BoldItalic"/>
              </a:rPr>
              <a:t>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754</Words>
  <Application>Microsoft Office PowerPoint</Application>
  <PresentationFormat>On-screen Show (4:3)</PresentationFormat>
  <Paragraphs>163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Times New Roman</vt:lpstr>
      <vt:lpstr>GTMMGE+Arial-BoldMT</vt:lpstr>
      <vt:lpstr>FJQLMQ+BookAntiqua-Bold</vt:lpstr>
      <vt:lpstr>VVRDCW+BookAntiqua-BoldItalic</vt:lpstr>
      <vt:lpstr>IVNNRV+ArialMT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</dc:creator>
  <cp:lastModifiedBy>yashika joshi</cp:lastModifiedBy>
  <cp:revision>1</cp:revision>
  <dcterms:modified xsi:type="dcterms:W3CDTF">2022-09-29T06:08:29Z</dcterms:modified>
</cp:coreProperties>
</file>